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62" r:id="rId6"/>
    <p:sldId id="277" r:id="rId7"/>
    <p:sldId id="263" r:id="rId8"/>
    <p:sldId id="264" r:id="rId9"/>
    <p:sldId id="290" r:id="rId10"/>
    <p:sldId id="278" r:id="rId11"/>
    <p:sldId id="287"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85" autoAdjust="0"/>
    <p:restoredTop sz="93215" autoAdjust="0"/>
  </p:normalViewPr>
  <p:slideViewPr>
    <p:cSldViewPr snapToGrid="0">
      <p:cViewPr varScale="1">
        <p:scale>
          <a:sx n="73" d="100"/>
          <a:sy n="73" d="100"/>
        </p:scale>
        <p:origin x="696" y="54"/>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12/26/2023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647802" y="1394256"/>
            <a:ext cx="7113364" cy="2387600"/>
          </a:xfrm>
        </p:spPr>
        <p:txBody>
          <a:bodyPr>
            <a:normAutofit/>
          </a:bodyPr>
          <a:lstStyle/>
          <a:p>
            <a:r>
              <a:rPr lang="en-US" sz="5400" dirty="0"/>
              <a:t>Synchronization Method for Tram Boarding</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394268" y="4230914"/>
            <a:ext cx="5486400" cy="1655762"/>
          </a:xfrm>
        </p:spPr>
        <p:txBody>
          <a:bodyPr/>
          <a:lstStyle/>
          <a:p>
            <a:endParaRPr lang="en-US" dirty="0"/>
          </a:p>
          <a:p>
            <a:r>
              <a:rPr lang="en-US" sz="3600" i="1" dirty="0">
                <a:latin typeface="Aptos Display" panose="020B0004020202020204" pitchFamily="34" charset="0"/>
              </a:rPr>
              <a:t>For the semifinal match of FIFA WORLD CUP 2006</a:t>
            </a:r>
            <a:endParaRPr lang="en-US" i="1" dirty="0">
              <a:latin typeface="Aptos Display" panose="020B0004020202020204" pitchFamily="34" charset="0"/>
            </a:endParaRPr>
          </a:p>
        </p:txBody>
      </p:sp>
      <p:pic>
        <p:nvPicPr>
          <p:cNvPr id="1032" name="Picture 8" descr="Classic soccer ball or football 15082027 PNG">
            <a:extLst>
              <a:ext uri="{FF2B5EF4-FFF2-40B4-BE49-F238E27FC236}">
                <a16:creationId xmlns:a16="http://schemas.microsoft.com/office/drawing/2014/main" id="{6B3F5CFC-5216-5C54-6CF4-303197C97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 y="3429000"/>
            <a:ext cx="3629297" cy="362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268855" y="592642"/>
            <a:ext cx="6800850" cy="1325880"/>
          </a:xfrm>
        </p:spPr>
        <p:txBody>
          <a:bodyPr/>
          <a:lstStyle/>
          <a:p>
            <a:r>
              <a:rPr lang="en-US" dirty="0"/>
              <a:t>Presentation by GROUP – 7</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8579167" y="2229938"/>
            <a:ext cx="2012061" cy="1095974"/>
          </a:xfrm>
        </p:spPr>
        <p:txBody>
          <a:bodyPr vert="horz" lIns="91440" tIns="45720" rIns="91440" bIns="45720" rtlCol="0" anchor="t">
            <a:noAutofit/>
          </a:bodyPr>
          <a:lstStyle/>
          <a:p>
            <a:r>
              <a:rPr lang="en-US" sz="1600" dirty="0"/>
              <a:t>Mir </a:t>
            </a:r>
            <a:r>
              <a:rPr lang="en-US" sz="1600" dirty="0" err="1"/>
              <a:t>Azmain</a:t>
            </a:r>
            <a:r>
              <a:rPr lang="en-US" sz="1600" dirty="0"/>
              <a:t> Wasif</a:t>
            </a:r>
          </a:p>
          <a:p>
            <a:r>
              <a:rPr lang="en-US" sz="1600" dirty="0"/>
              <a:t>2021-2-60-108</a:t>
            </a:r>
          </a:p>
          <a:p>
            <a:r>
              <a:rPr lang="en-US" sz="1600" dirty="0"/>
              <a:t>Section-2</a:t>
            </a:r>
          </a:p>
          <a:p>
            <a:r>
              <a:rPr lang="en-US" sz="1600" dirty="0"/>
              <a:t>Roll-17</a:t>
            </a:r>
          </a:p>
        </p:txBody>
      </p:sp>
      <p:sp>
        <p:nvSpPr>
          <p:cNvPr id="65" name="Text Placeholder 64">
            <a:extLst>
              <a:ext uri="{FF2B5EF4-FFF2-40B4-BE49-F238E27FC236}">
                <a16:creationId xmlns:a16="http://schemas.microsoft.com/office/drawing/2014/main" id="{3965A28E-5CC3-459C-83AA-167F9F4CE00C}"/>
              </a:ext>
            </a:extLst>
          </p:cNvPr>
          <p:cNvSpPr>
            <a:spLocks noGrp="1"/>
          </p:cNvSpPr>
          <p:nvPr>
            <p:ph type="body" sz="quarter" idx="14"/>
          </p:nvPr>
        </p:nvSpPr>
        <p:spPr>
          <a:xfrm>
            <a:off x="8579167" y="4857476"/>
            <a:ext cx="3200400" cy="1084551"/>
          </a:xfrm>
        </p:spPr>
        <p:txBody>
          <a:bodyPr>
            <a:normAutofit/>
          </a:bodyPr>
          <a:lstStyle/>
          <a:p>
            <a:r>
              <a:rPr lang="en-US" sz="1600" dirty="0"/>
              <a:t>Kazi </a:t>
            </a:r>
            <a:r>
              <a:rPr lang="en-US" sz="1600" dirty="0" err="1"/>
              <a:t>Minhajul</a:t>
            </a:r>
            <a:r>
              <a:rPr lang="en-US" sz="1600" dirty="0"/>
              <a:t> </a:t>
            </a:r>
            <a:r>
              <a:rPr lang="en-US" sz="1600" dirty="0" err="1"/>
              <a:t>Goni</a:t>
            </a:r>
            <a:r>
              <a:rPr lang="en-US" sz="1600" dirty="0"/>
              <a:t> Sami</a:t>
            </a:r>
          </a:p>
          <a:p>
            <a:r>
              <a:rPr lang="en-US" sz="1600" dirty="0"/>
              <a:t>2021-2-60-020</a:t>
            </a:r>
          </a:p>
          <a:p>
            <a:r>
              <a:rPr lang="en-US" sz="1600" dirty="0"/>
              <a:t>Section-1</a:t>
            </a:r>
          </a:p>
          <a:p>
            <a:r>
              <a:rPr lang="en-US" sz="1600" dirty="0"/>
              <a:t>Roll-10</a:t>
            </a:r>
          </a:p>
        </p:txBody>
      </p:sp>
      <p:sp>
        <p:nvSpPr>
          <p:cNvPr id="68" name="Text Placeholder 67">
            <a:extLst>
              <a:ext uri="{FF2B5EF4-FFF2-40B4-BE49-F238E27FC236}">
                <a16:creationId xmlns:a16="http://schemas.microsoft.com/office/drawing/2014/main" id="{C5A9125A-B202-417F-B5CA-681093F8A950}"/>
              </a:ext>
            </a:extLst>
          </p:cNvPr>
          <p:cNvSpPr>
            <a:spLocks noGrp="1"/>
          </p:cNvSpPr>
          <p:nvPr>
            <p:ph type="body" sz="quarter" idx="17"/>
          </p:nvPr>
        </p:nvSpPr>
        <p:spPr>
          <a:xfrm>
            <a:off x="8579167" y="3532089"/>
            <a:ext cx="3200400" cy="1188720"/>
          </a:xfrm>
        </p:spPr>
        <p:txBody>
          <a:bodyPr/>
          <a:lstStyle/>
          <a:p>
            <a:r>
              <a:rPr lang="en-US" sz="1600" dirty="0"/>
              <a:t>MD. Sajjad Hossain</a:t>
            </a:r>
          </a:p>
          <a:p>
            <a:r>
              <a:rPr lang="en-US" sz="1600" dirty="0"/>
              <a:t>2021-2-60-136</a:t>
            </a:r>
          </a:p>
          <a:p>
            <a:r>
              <a:rPr lang="en-US" sz="1600" dirty="0"/>
              <a:t>Section-1</a:t>
            </a:r>
          </a:p>
          <a:p>
            <a:r>
              <a:rPr lang="en-US" sz="1600" dirty="0"/>
              <a:t>Roll-21</a:t>
            </a:r>
          </a:p>
          <a:p>
            <a:endParaRPr lang="en-US" dirty="0"/>
          </a:p>
        </p:txBody>
      </p:sp>
      <p:sp>
        <p:nvSpPr>
          <p:cNvPr id="6" name="Slide Number Placeholder 5">
            <a:extLst>
              <a:ext uri="{FF2B5EF4-FFF2-40B4-BE49-F238E27FC236}">
                <a16:creationId xmlns:a16="http://schemas.microsoft.com/office/drawing/2014/main" id="{FE339B0E-CD75-418B-A2F4-EBDA9C1E06B5}"/>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
        <p:nvSpPr>
          <p:cNvPr id="10" name="Text Placeholder 9">
            <a:extLst>
              <a:ext uri="{FF2B5EF4-FFF2-40B4-BE49-F238E27FC236}">
                <a16:creationId xmlns:a16="http://schemas.microsoft.com/office/drawing/2014/main" id="{E4545D4D-FBB1-9E33-8EEE-B189AC5A8E24}"/>
              </a:ext>
            </a:extLst>
          </p:cNvPr>
          <p:cNvSpPr>
            <a:spLocks noGrp="1"/>
          </p:cNvSpPr>
          <p:nvPr>
            <p:ph type="body" sz="quarter" idx="18"/>
          </p:nvPr>
        </p:nvSpPr>
        <p:spPr>
          <a:xfrm>
            <a:off x="4261892" y="4314581"/>
            <a:ext cx="3980770" cy="1627446"/>
          </a:xfrm>
        </p:spPr>
        <p:txBody>
          <a:bodyPr>
            <a:normAutofit/>
          </a:bodyPr>
          <a:lstStyle/>
          <a:p>
            <a:r>
              <a:rPr lang="en-US" sz="2400" b="1" dirty="0"/>
              <a:t>Presented to:</a:t>
            </a:r>
          </a:p>
          <a:p>
            <a:r>
              <a:rPr lang="en-US" sz="1800" dirty="0"/>
              <a:t>Md. Nawab Yousuf Ali</a:t>
            </a:r>
          </a:p>
          <a:p>
            <a:r>
              <a:rPr lang="en-US" sz="1800" dirty="0"/>
              <a:t>Professor</a:t>
            </a:r>
          </a:p>
          <a:p>
            <a:r>
              <a:rPr lang="en-US" sz="1800" dirty="0"/>
              <a:t>Department of Computer Science And Engineering</a:t>
            </a:r>
          </a:p>
          <a:p>
            <a:r>
              <a:rPr lang="en-US" sz="1800" dirty="0"/>
              <a:t>East West University</a:t>
            </a:r>
          </a:p>
          <a:p>
            <a:endParaRPr lang="en-US" dirty="0"/>
          </a:p>
        </p:txBody>
      </p:sp>
      <p:sp>
        <p:nvSpPr>
          <p:cNvPr id="11" name="TextBox 10">
            <a:extLst>
              <a:ext uri="{FF2B5EF4-FFF2-40B4-BE49-F238E27FC236}">
                <a16:creationId xmlns:a16="http://schemas.microsoft.com/office/drawing/2014/main" id="{F0EE06C4-091F-41E3-13A5-6F8409DEC08D}"/>
              </a:ext>
            </a:extLst>
          </p:cNvPr>
          <p:cNvSpPr txBox="1"/>
          <p:nvPr/>
        </p:nvSpPr>
        <p:spPr>
          <a:xfrm>
            <a:off x="8579167" y="1761495"/>
            <a:ext cx="2286000" cy="400110"/>
          </a:xfrm>
          <a:prstGeom prst="rect">
            <a:avLst/>
          </a:prstGeom>
          <a:noFill/>
        </p:spPr>
        <p:txBody>
          <a:bodyPr wrap="square" rtlCol="0">
            <a:spAutoFit/>
          </a:bodyPr>
          <a:lstStyle/>
          <a:p>
            <a:r>
              <a:rPr lang="en-US" sz="2000" b="1" dirty="0">
                <a:solidFill>
                  <a:schemeClr val="bg1"/>
                </a:solidFill>
              </a:rPr>
              <a:t>Group members:</a:t>
            </a:r>
          </a:p>
        </p:txBody>
      </p:sp>
      <p:sp>
        <p:nvSpPr>
          <p:cNvPr id="12" name="TextBox 11">
            <a:extLst>
              <a:ext uri="{FF2B5EF4-FFF2-40B4-BE49-F238E27FC236}">
                <a16:creationId xmlns:a16="http://schemas.microsoft.com/office/drawing/2014/main" id="{79A12C26-63BB-81E7-5687-F47C9AB008C5}"/>
              </a:ext>
            </a:extLst>
          </p:cNvPr>
          <p:cNvSpPr txBox="1"/>
          <p:nvPr/>
        </p:nvSpPr>
        <p:spPr>
          <a:xfrm>
            <a:off x="3765504" y="2464669"/>
            <a:ext cx="4477158" cy="923330"/>
          </a:xfrm>
          <a:prstGeom prst="rect">
            <a:avLst/>
          </a:prstGeom>
          <a:noFill/>
        </p:spPr>
        <p:txBody>
          <a:bodyPr wrap="square" rtlCol="0">
            <a:spAutoFit/>
          </a:bodyPr>
          <a:lstStyle/>
          <a:p>
            <a:r>
              <a:rPr lang="en-US" dirty="0">
                <a:solidFill>
                  <a:schemeClr val="bg1"/>
                </a:solidFill>
              </a:rPr>
              <a:t>Course Title:	Operating Systems</a:t>
            </a:r>
          </a:p>
          <a:p>
            <a:r>
              <a:rPr lang="en-US" dirty="0">
                <a:solidFill>
                  <a:schemeClr val="bg1"/>
                </a:solidFill>
              </a:rPr>
              <a:t>Course Code:	CSE325</a:t>
            </a:r>
          </a:p>
          <a:p>
            <a:r>
              <a:rPr lang="en-US" dirty="0">
                <a:solidFill>
                  <a:schemeClr val="bg1"/>
                </a:solidFill>
              </a:rPr>
              <a:t>Semester:	Fall 2023</a:t>
            </a:r>
          </a:p>
        </p:txBody>
      </p:sp>
    </p:spTree>
    <p:extLst>
      <p:ext uri="{BB962C8B-B14F-4D97-AF65-F5344CB8AC3E}">
        <p14:creationId xmlns:p14="http://schemas.microsoft.com/office/powerpoint/2010/main" val="159392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41078" y="1221143"/>
            <a:ext cx="5842907" cy="1024360"/>
          </a:xfrm>
        </p:spPr>
        <p:txBody>
          <a:bodyPr>
            <a:normAutofit/>
          </a:bodyPr>
          <a:lstStyle/>
          <a:p>
            <a:r>
              <a:rPr lang="en-US" sz="4800" dirty="0">
                <a:solidFill>
                  <a:schemeClr val="accent2"/>
                </a:solidFill>
              </a:rPr>
              <a:t>Used Concept</a:t>
            </a:r>
            <a:endParaRPr lang="en-ZA" sz="4800" dirty="0">
              <a:solidFill>
                <a:schemeClr val="accent2"/>
              </a:solidFill>
            </a:endParaRP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263117" y="2336943"/>
            <a:ext cx="6400800" cy="3657600"/>
          </a:xfrm>
        </p:spPr>
        <p:txBody>
          <a:bodyPr>
            <a:normAutofit/>
          </a:bodyPr>
          <a:lstStyle/>
          <a:p>
            <a:pPr marL="285750" indent="-285750">
              <a:buFont typeface="Wingdings" panose="05000000000000000000" pitchFamily="2" charset="2"/>
              <a:buChar char="ü"/>
            </a:pPr>
            <a:r>
              <a:rPr lang="en-GB" sz="2400" b="1" i="0" dirty="0">
                <a:effectLst/>
                <a:latin typeface="Söhne"/>
              </a:rPr>
              <a:t>Thread Creation and Joining</a:t>
            </a:r>
            <a:br>
              <a:rPr lang="en-GB" sz="2400" b="1" i="0" dirty="0">
                <a:effectLst/>
                <a:latin typeface="Söhne"/>
              </a:rPr>
            </a:br>
            <a:endParaRPr lang="en-GB" sz="2400" b="1" i="0" dirty="0">
              <a:effectLst/>
              <a:latin typeface="Söhne"/>
            </a:endParaRPr>
          </a:p>
          <a:p>
            <a:pPr marL="285750" indent="-285750">
              <a:buFont typeface="Wingdings" panose="05000000000000000000" pitchFamily="2" charset="2"/>
              <a:buChar char="ü"/>
            </a:pPr>
            <a:r>
              <a:rPr lang="en-GB" sz="2400" b="1" i="0" dirty="0">
                <a:effectLst/>
                <a:latin typeface="Söhne"/>
              </a:rPr>
              <a:t>Thread Synchronization</a:t>
            </a:r>
            <a:br>
              <a:rPr lang="en-GB" sz="2400" b="1" i="0" dirty="0">
                <a:effectLst/>
                <a:latin typeface="Söhne"/>
              </a:rPr>
            </a:br>
            <a:endParaRPr lang="en-GB" sz="2400" b="1" dirty="0">
              <a:latin typeface="Söhne"/>
            </a:endParaRPr>
          </a:p>
          <a:p>
            <a:pPr marL="285750" indent="-285750">
              <a:buFont typeface="Wingdings" panose="05000000000000000000" pitchFamily="2" charset="2"/>
              <a:buChar char="ü"/>
            </a:pPr>
            <a:r>
              <a:rPr lang="en-GB" sz="2400" b="1" i="0" dirty="0">
                <a:effectLst/>
                <a:latin typeface="Söhne"/>
              </a:rPr>
              <a:t>Mutex (Mutual Exclusion)</a:t>
            </a:r>
            <a:br>
              <a:rPr lang="en-GB" sz="2400" b="1" i="0" dirty="0">
                <a:effectLst/>
                <a:latin typeface="Söhne"/>
              </a:rPr>
            </a:br>
            <a:endParaRPr lang="en-GB" sz="2400" b="1" i="0" dirty="0">
              <a:effectLst/>
              <a:latin typeface="Söhne"/>
            </a:endParaRPr>
          </a:p>
          <a:p>
            <a:pPr marL="285750" indent="-285750">
              <a:buFont typeface="Wingdings" panose="05000000000000000000" pitchFamily="2" charset="2"/>
              <a:buChar char="ü"/>
            </a:pPr>
            <a:r>
              <a:rPr lang="en-GB" sz="2400" b="1" i="0" dirty="0">
                <a:effectLst/>
                <a:latin typeface="Söhne"/>
              </a:rPr>
              <a:t>Concurrency</a:t>
            </a:r>
            <a:br>
              <a:rPr lang="en-GB" sz="2400" b="1" i="0" dirty="0">
                <a:effectLst/>
                <a:latin typeface="Söhne"/>
              </a:rPr>
            </a:br>
            <a:endParaRPr lang="en-GB" sz="2400" b="1" dirty="0">
              <a:latin typeface="Söhne"/>
            </a:endParaRPr>
          </a:p>
          <a:p>
            <a:pPr marL="285750" indent="-285750">
              <a:buFont typeface="Wingdings" panose="05000000000000000000" pitchFamily="2" charset="2"/>
              <a:buChar char="ü"/>
            </a:pPr>
            <a:r>
              <a:rPr lang="en-GB" sz="2400" b="1" i="0" dirty="0">
                <a:effectLst/>
                <a:latin typeface="Söhne"/>
              </a:rPr>
              <a:t>Sleeping/Waiting</a:t>
            </a:r>
            <a:endParaRPr lang="en-US" sz="2400" dirty="0"/>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pic>
        <p:nvPicPr>
          <p:cNvPr id="4" name="Picture 3">
            <a:extLst>
              <a:ext uri="{FF2B5EF4-FFF2-40B4-BE49-F238E27FC236}">
                <a16:creationId xmlns:a16="http://schemas.microsoft.com/office/drawing/2014/main" id="{1FC1658B-59B0-840C-2372-C943896D2926}"/>
              </a:ext>
            </a:extLst>
          </p:cNvPr>
          <p:cNvPicPr>
            <a:picLocks noChangeAspect="1"/>
          </p:cNvPicPr>
          <p:nvPr/>
        </p:nvPicPr>
        <p:blipFill>
          <a:blip r:embed="rId2"/>
          <a:stretch>
            <a:fillRect/>
          </a:stretch>
        </p:blipFill>
        <p:spPr>
          <a:xfrm>
            <a:off x="8661946" y="0"/>
            <a:ext cx="4635316" cy="6858000"/>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A340F69-2750-AEEE-4736-9A557982D6FA}"/>
              </a:ext>
            </a:extLst>
          </p:cNvPr>
          <p:cNvSpPr>
            <a:spLocks noGrp="1"/>
          </p:cNvSpPr>
          <p:nvPr>
            <p:ph type="title"/>
          </p:nvPr>
        </p:nvSpPr>
        <p:spPr>
          <a:xfrm>
            <a:off x="1097280" y="770709"/>
            <a:ext cx="10058400" cy="966651"/>
          </a:xfrm>
        </p:spPr>
        <p:txBody>
          <a:bodyPr>
            <a:normAutofit/>
          </a:bodyPr>
          <a:lstStyle/>
          <a:p>
            <a:r>
              <a:rPr lang="en-US" dirty="0"/>
              <a:t>Problem Overview</a:t>
            </a:r>
          </a:p>
        </p:txBody>
      </p:sp>
      <p:sp>
        <p:nvSpPr>
          <p:cNvPr id="37" name="Content Placeholder 3">
            <a:extLst>
              <a:ext uri="{FF2B5EF4-FFF2-40B4-BE49-F238E27FC236}">
                <a16:creationId xmlns:a16="http://schemas.microsoft.com/office/drawing/2014/main" id="{FB8833A4-17CB-C21A-5210-0A29FB9E65A4}"/>
              </a:ext>
            </a:extLst>
          </p:cNvPr>
          <p:cNvSpPr txBox="1">
            <a:spLocks/>
          </p:cNvSpPr>
          <p:nvPr/>
        </p:nvSpPr>
        <p:spPr>
          <a:xfrm>
            <a:off x="1097280" y="1854926"/>
            <a:ext cx="6014720" cy="423236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Problem Description</a:t>
            </a:r>
            <a:br>
              <a:rPr lang="en-US" sz="2000" b="1" dirty="0"/>
            </a:br>
            <a:endParaRPr lang="en-US" sz="2000" b="1" dirty="0"/>
          </a:p>
          <a:p>
            <a:r>
              <a:rPr lang="en-US" sz="2000" dirty="0"/>
              <a:t>The problem involves the synchronization of tram boarding between the hotel where the teams are staying and the stadium during the FIFA World Cup 2006.</a:t>
            </a:r>
          </a:p>
          <a:p>
            <a:r>
              <a:rPr lang="en-US" sz="2000" dirty="0"/>
              <a:t>A fly-over has been constructed between the hotel and the stadium, and a tram car is used to transport the teams.</a:t>
            </a:r>
          </a:p>
          <a:p>
            <a:r>
              <a:rPr lang="en-US" sz="2000" dirty="0"/>
              <a:t>The tram car can only seat four people and must always carry a full load.</a:t>
            </a:r>
          </a:p>
          <a:p>
            <a:r>
              <a:rPr lang="en-US" sz="2000" dirty="0"/>
              <a:t>To ensure safety and avoid intimidation, the tram car cannot have three Italians and one German or vice versa.</a:t>
            </a:r>
          </a:p>
          <a:p>
            <a:r>
              <a:rPr lang="en-US" sz="2000" dirty="0"/>
              <a:t>All other combinations of team members are considered safe.</a:t>
            </a:r>
          </a:p>
        </p:txBody>
      </p:sp>
      <p:pic>
        <p:nvPicPr>
          <p:cNvPr id="38" name="Picture 37">
            <a:extLst>
              <a:ext uri="{FF2B5EF4-FFF2-40B4-BE49-F238E27FC236}">
                <a16:creationId xmlns:a16="http://schemas.microsoft.com/office/drawing/2014/main" id="{534A565A-9C19-D762-6A09-591CBB90C6AB}"/>
              </a:ext>
            </a:extLst>
          </p:cNvPr>
          <p:cNvPicPr>
            <a:picLocks noChangeAspect="1"/>
          </p:cNvPicPr>
          <p:nvPr/>
        </p:nvPicPr>
        <p:blipFill>
          <a:blip r:embed="rId2"/>
          <a:stretch>
            <a:fillRect/>
          </a:stretch>
        </p:blipFill>
        <p:spPr>
          <a:xfrm>
            <a:off x="7543074" y="1998014"/>
            <a:ext cx="2643908" cy="2643908"/>
          </a:xfrm>
          <a:prstGeom prst="rect">
            <a:avLst/>
          </a:prstGeom>
          <a:effectLst>
            <a:softEdge rad="31750"/>
          </a:effectLst>
        </p:spPr>
      </p:pic>
      <p:pic>
        <p:nvPicPr>
          <p:cNvPr id="39" name="Picture 38">
            <a:extLst>
              <a:ext uri="{FF2B5EF4-FFF2-40B4-BE49-F238E27FC236}">
                <a16:creationId xmlns:a16="http://schemas.microsoft.com/office/drawing/2014/main" id="{FAA991B6-8C08-09E9-A2D6-41AD4DF1BDF1}"/>
              </a:ext>
            </a:extLst>
          </p:cNvPr>
          <p:cNvPicPr>
            <a:picLocks noChangeAspect="1"/>
          </p:cNvPicPr>
          <p:nvPr/>
        </p:nvPicPr>
        <p:blipFill>
          <a:blip r:embed="rId3"/>
          <a:stretch>
            <a:fillRect/>
          </a:stretch>
        </p:blipFill>
        <p:spPr>
          <a:xfrm>
            <a:off x="9975922" y="4641922"/>
            <a:ext cx="2216078" cy="2216078"/>
          </a:xfrm>
          <a:prstGeom prst="rect">
            <a:avLst/>
          </a:prstGeom>
          <a:effectLst>
            <a:softEdge rad="12700"/>
          </a:effectLst>
        </p:spPr>
      </p:pic>
    </p:spTree>
    <p:extLst>
      <p:ext uri="{BB962C8B-B14F-4D97-AF65-F5344CB8AC3E}">
        <p14:creationId xmlns:p14="http://schemas.microsoft.com/office/powerpoint/2010/main" val="62791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70708" y="774066"/>
            <a:ext cx="6800850" cy="1325880"/>
          </a:xfrm>
        </p:spPr>
        <p:txBody>
          <a:bodyPr>
            <a:normAutofit/>
          </a:bodyPr>
          <a:lstStyle/>
          <a:p>
            <a:r>
              <a:rPr lang="en-US" sz="4000" dirty="0"/>
              <a:t>German Thread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3"/>
          </p:nvPr>
        </p:nvSpPr>
        <p:spPr>
          <a:xfrm>
            <a:off x="770708" y="1752157"/>
            <a:ext cx="2287901" cy="5311180"/>
          </a:xfrm>
        </p:spPr>
        <p:txBody>
          <a:bodyPr vert="horz" lIns="91440" tIns="45720" rIns="91440" bIns="45720" rtlCol="0" anchor="t">
            <a:normAutofit/>
          </a:bodyPr>
          <a:lstStyle/>
          <a:p>
            <a:r>
              <a:rPr lang="en-US" dirty="0"/>
              <a:t>The German thread is a </a:t>
            </a:r>
            <a:r>
              <a:rPr lang="en-US" sz="1600" dirty="0"/>
              <a:t>synchronization</a:t>
            </a:r>
            <a:r>
              <a:rPr lang="en-US" dirty="0"/>
              <a:t> method used during tram boarding in the context of the FIFA World Cup 2006. It ensures a smooth and efficient boarding process for German players.</a:t>
            </a:r>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5</a:t>
            </a:fld>
            <a:endParaRPr lang="en-US" dirty="0"/>
          </a:p>
        </p:txBody>
      </p:sp>
      <p:pic>
        <p:nvPicPr>
          <p:cNvPr id="7" name="Picture 6">
            <a:extLst>
              <a:ext uri="{FF2B5EF4-FFF2-40B4-BE49-F238E27FC236}">
                <a16:creationId xmlns:a16="http://schemas.microsoft.com/office/drawing/2014/main" id="{D57B3B0A-89E9-E83C-D831-824B4B67075F}"/>
              </a:ext>
            </a:extLst>
          </p:cNvPr>
          <p:cNvPicPr>
            <a:picLocks noChangeAspect="1"/>
          </p:cNvPicPr>
          <p:nvPr/>
        </p:nvPicPr>
        <p:blipFill>
          <a:blip r:embed="rId2"/>
          <a:stretch>
            <a:fillRect/>
          </a:stretch>
        </p:blipFill>
        <p:spPr>
          <a:xfrm>
            <a:off x="8094073" y="4023042"/>
            <a:ext cx="2514600" cy="2514600"/>
          </a:xfrm>
          <a:prstGeom prst="rect">
            <a:avLst/>
          </a:prstGeom>
        </p:spPr>
      </p:pic>
      <p:pic>
        <p:nvPicPr>
          <p:cNvPr id="8" name="Picture 7">
            <a:extLst>
              <a:ext uri="{FF2B5EF4-FFF2-40B4-BE49-F238E27FC236}">
                <a16:creationId xmlns:a16="http://schemas.microsoft.com/office/drawing/2014/main" id="{7B1B020C-760E-9B06-9737-66BDB24F017A}"/>
              </a:ext>
            </a:extLst>
          </p:cNvPr>
          <p:cNvPicPr>
            <a:picLocks noChangeAspect="1"/>
          </p:cNvPicPr>
          <p:nvPr/>
        </p:nvPicPr>
        <p:blipFill>
          <a:blip r:embed="rId3"/>
          <a:stretch>
            <a:fillRect/>
          </a:stretch>
        </p:blipFill>
        <p:spPr>
          <a:xfrm>
            <a:off x="9474200" y="711200"/>
            <a:ext cx="2717800" cy="2717800"/>
          </a:xfrm>
          <a:prstGeom prst="rect">
            <a:avLst/>
          </a:prstGeom>
        </p:spPr>
      </p:pic>
      <p:pic>
        <p:nvPicPr>
          <p:cNvPr id="9" name="Content Placeholder 7">
            <a:extLst>
              <a:ext uri="{FF2B5EF4-FFF2-40B4-BE49-F238E27FC236}">
                <a16:creationId xmlns:a16="http://schemas.microsoft.com/office/drawing/2014/main" id="{F874BD31-27E5-F763-8EB7-55CF916548C6}"/>
              </a:ext>
            </a:extLst>
          </p:cNvPr>
          <p:cNvPicPr>
            <a:picLocks noChangeAspect="1"/>
          </p:cNvPicPr>
          <p:nvPr/>
        </p:nvPicPr>
        <p:blipFill>
          <a:blip r:embed="rId4"/>
          <a:stretch>
            <a:fillRect/>
          </a:stretch>
        </p:blipFill>
        <p:spPr>
          <a:xfrm>
            <a:off x="3238717" y="1632857"/>
            <a:ext cx="3998106" cy="4501303"/>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D794-49AB-20F2-D10D-E0E7465521B9}"/>
              </a:ext>
            </a:extLst>
          </p:cNvPr>
          <p:cNvSpPr>
            <a:spLocks noGrp="1"/>
          </p:cNvSpPr>
          <p:nvPr>
            <p:ph type="title"/>
          </p:nvPr>
        </p:nvSpPr>
        <p:spPr>
          <a:xfrm>
            <a:off x="843764" y="672420"/>
            <a:ext cx="6800850" cy="1325880"/>
          </a:xfrm>
        </p:spPr>
        <p:txBody>
          <a:bodyPr/>
          <a:lstStyle/>
          <a:p>
            <a:r>
              <a:rPr lang="en-US" dirty="0"/>
              <a:t>Italian Thread</a:t>
            </a:r>
          </a:p>
        </p:txBody>
      </p:sp>
      <p:sp>
        <p:nvSpPr>
          <p:cNvPr id="3" name="Text Placeholder 2">
            <a:extLst>
              <a:ext uri="{FF2B5EF4-FFF2-40B4-BE49-F238E27FC236}">
                <a16:creationId xmlns:a16="http://schemas.microsoft.com/office/drawing/2014/main" id="{96614EE9-87F4-BB61-C09E-721F40BE27E8}"/>
              </a:ext>
            </a:extLst>
          </p:cNvPr>
          <p:cNvSpPr>
            <a:spLocks noGrp="1"/>
          </p:cNvSpPr>
          <p:nvPr>
            <p:ph type="body" sz="quarter" idx="13"/>
          </p:nvPr>
        </p:nvSpPr>
        <p:spPr>
          <a:xfrm>
            <a:off x="843764" y="1735036"/>
            <a:ext cx="2755885" cy="4437481"/>
          </a:xfrm>
        </p:spPr>
        <p:txBody>
          <a:bodyPr>
            <a:normAutofit fontScale="92500"/>
          </a:bodyPr>
          <a:lstStyle/>
          <a:p>
            <a:r>
              <a:rPr lang="en-US" sz="1600" dirty="0">
                <a:effectLst/>
              </a:rPr>
              <a:t>When an Italian player arrives, they wait and increment the number of waiting Italians. They then check if the tram is already full or if there are more Germans waiting than Italians. If either condition is true, the Italian thread waits. If the tram is full, the Italians board and signal the tram departure when the tram is full. Finally, the Italian player crosses the fly-over.</a:t>
            </a:r>
            <a:endParaRPr lang="en-US" sz="1600" dirty="0"/>
          </a:p>
          <a:p>
            <a:endParaRPr lang="en-US" sz="800" dirty="0"/>
          </a:p>
        </p:txBody>
      </p:sp>
      <p:sp>
        <p:nvSpPr>
          <p:cNvPr id="6" name="Slide Number Placeholder 5">
            <a:extLst>
              <a:ext uri="{FF2B5EF4-FFF2-40B4-BE49-F238E27FC236}">
                <a16:creationId xmlns:a16="http://schemas.microsoft.com/office/drawing/2014/main" id="{11B314FB-A358-1DB6-257B-6C06D48F463A}"/>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7" name="Content Placeholder 9">
            <a:extLst>
              <a:ext uri="{FF2B5EF4-FFF2-40B4-BE49-F238E27FC236}">
                <a16:creationId xmlns:a16="http://schemas.microsoft.com/office/drawing/2014/main" id="{91B680D4-36B0-26BB-3D95-1A39AE6C113C}"/>
              </a:ext>
            </a:extLst>
          </p:cNvPr>
          <p:cNvPicPr>
            <a:picLocks noGrp="1" noChangeAspect="1"/>
          </p:cNvPicPr>
          <p:nvPr>
            <p:ph sz="quarter" idx="4"/>
          </p:nvPr>
        </p:nvPicPr>
        <p:blipFill>
          <a:blip r:embed="rId2"/>
          <a:stretch>
            <a:fillRect/>
          </a:stretch>
        </p:blipFill>
        <p:spPr>
          <a:xfrm>
            <a:off x="3599649" y="1826317"/>
            <a:ext cx="4186237" cy="4711325"/>
          </a:xfrm>
        </p:spPr>
      </p:pic>
      <p:pic>
        <p:nvPicPr>
          <p:cNvPr id="8" name="Content Placeholder 9">
            <a:extLst>
              <a:ext uri="{FF2B5EF4-FFF2-40B4-BE49-F238E27FC236}">
                <a16:creationId xmlns:a16="http://schemas.microsoft.com/office/drawing/2014/main" id="{4D5BBFB7-FB71-579A-C1BD-6C530D0EDDF4}"/>
              </a:ext>
            </a:extLst>
          </p:cNvPr>
          <p:cNvPicPr>
            <a:picLocks noChangeAspect="1"/>
          </p:cNvPicPr>
          <p:nvPr/>
        </p:nvPicPr>
        <p:blipFill>
          <a:blip r:embed="rId2"/>
          <a:stretch>
            <a:fillRect/>
          </a:stretch>
        </p:blipFill>
        <p:spPr>
          <a:xfrm>
            <a:off x="3809327" y="1735036"/>
            <a:ext cx="4186237" cy="4711325"/>
          </a:xfrm>
          <a:prstGeom prst="rect">
            <a:avLst/>
          </a:prstGeom>
        </p:spPr>
      </p:pic>
      <p:pic>
        <p:nvPicPr>
          <p:cNvPr id="9" name="Picture 8">
            <a:extLst>
              <a:ext uri="{FF2B5EF4-FFF2-40B4-BE49-F238E27FC236}">
                <a16:creationId xmlns:a16="http://schemas.microsoft.com/office/drawing/2014/main" id="{DBFF0212-0763-B290-A821-A1CAE199087B}"/>
              </a:ext>
            </a:extLst>
          </p:cNvPr>
          <p:cNvPicPr>
            <a:picLocks noChangeAspect="1"/>
          </p:cNvPicPr>
          <p:nvPr/>
        </p:nvPicPr>
        <p:blipFill>
          <a:blip r:embed="rId3"/>
          <a:stretch>
            <a:fillRect/>
          </a:stretch>
        </p:blipFill>
        <p:spPr>
          <a:xfrm>
            <a:off x="8130904" y="3953776"/>
            <a:ext cx="2588491" cy="2588491"/>
          </a:xfrm>
          <a:prstGeom prst="rect">
            <a:avLst/>
          </a:prstGeom>
        </p:spPr>
      </p:pic>
      <p:pic>
        <p:nvPicPr>
          <p:cNvPr id="10" name="Picture 9">
            <a:extLst>
              <a:ext uri="{FF2B5EF4-FFF2-40B4-BE49-F238E27FC236}">
                <a16:creationId xmlns:a16="http://schemas.microsoft.com/office/drawing/2014/main" id="{2C5F0513-E960-7FD2-3177-49357D14C3A6}"/>
              </a:ext>
            </a:extLst>
          </p:cNvPr>
          <p:cNvPicPr>
            <a:picLocks noChangeAspect="1"/>
          </p:cNvPicPr>
          <p:nvPr/>
        </p:nvPicPr>
        <p:blipFill>
          <a:blip r:embed="rId4"/>
          <a:stretch>
            <a:fillRect/>
          </a:stretch>
        </p:blipFill>
        <p:spPr>
          <a:xfrm>
            <a:off x="9714345" y="951345"/>
            <a:ext cx="2477655" cy="2477655"/>
          </a:xfrm>
          <a:prstGeom prst="rect">
            <a:avLst/>
          </a:prstGeom>
        </p:spPr>
      </p:pic>
    </p:spTree>
    <p:extLst>
      <p:ext uri="{BB962C8B-B14F-4D97-AF65-F5344CB8AC3E}">
        <p14:creationId xmlns:p14="http://schemas.microsoft.com/office/powerpoint/2010/main" val="3977628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855469" y="791609"/>
            <a:ext cx="9725026" cy="1325880"/>
          </a:xfrm>
        </p:spPr>
        <p:txBody>
          <a:bodyPr/>
          <a:lstStyle/>
          <a:p>
            <a:r>
              <a:rPr lang="en-ZA" dirty="0"/>
              <a:t>Main Function</a:t>
            </a:r>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7</a:t>
            </a:fld>
            <a:endParaRPr lang="en-US" dirty="0"/>
          </a:p>
        </p:txBody>
      </p:sp>
      <p:sp>
        <p:nvSpPr>
          <p:cNvPr id="27" name="Content Placeholder 2">
            <a:extLst>
              <a:ext uri="{FF2B5EF4-FFF2-40B4-BE49-F238E27FC236}">
                <a16:creationId xmlns:a16="http://schemas.microsoft.com/office/drawing/2014/main" id="{FE929953-739B-5D39-AAD4-94857C9DA4E5}"/>
              </a:ext>
            </a:extLst>
          </p:cNvPr>
          <p:cNvSpPr>
            <a:spLocks noGrp="1"/>
          </p:cNvSpPr>
          <p:nvPr>
            <p:ph idx="1"/>
          </p:nvPr>
        </p:nvSpPr>
        <p:spPr>
          <a:xfrm>
            <a:off x="2313223" y="1721488"/>
            <a:ext cx="1687015" cy="3853687"/>
          </a:xfrm>
        </p:spPr>
        <p:txBody>
          <a:bodyPr/>
          <a:lstStyle/>
          <a:p>
            <a:pPr algn="l"/>
            <a:r>
              <a:rPr lang="en-US" dirty="0">
                <a:effectLst/>
              </a:rPr>
              <a:t>The main function in the synchronization method for tram boarding is responsible for coordinating the boarding process and ensuring that all players successfully cross the tram.</a:t>
            </a:r>
            <a:endParaRPr lang="en-US" dirty="0"/>
          </a:p>
          <a:p>
            <a:pPr algn="l"/>
            <a:endParaRPr lang="en-US" dirty="0"/>
          </a:p>
        </p:txBody>
      </p:sp>
      <p:pic>
        <p:nvPicPr>
          <p:cNvPr id="28" name="Content Placeholder 9">
            <a:extLst>
              <a:ext uri="{FF2B5EF4-FFF2-40B4-BE49-F238E27FC236}">
                <a16:creationId xmlns:a16="http://schemas.microsoft.com/office/drawing/2014/main" id="{3489ABC8-A0C3-05B8-8DDB-CC4BED71AF6C}"/>
              </a:ext>
            </a:extLst>
          </p:cNvPr>
          <p:cNvPicPr>
            <a:picLocks noChangeAspect="1"/>
          </p:cNvPicPr>
          <p:nvPr/>
        </p:nvPicPr>
        <p:blipFill>
          <a:blip r:embed="rId2"/>
          <a:stretch>
            <a:fillRect/>
          </a:stretch>
        </p:blipFill>
        <p:spPr>
          <a:xfrm>
            <a:off x="5296013" y="1721488"/>
            <a:ext cx="4582764" cy="4634862"/>
          </a:xfrm>
          <a:prstGeom prst="rect">
            <a:avLst/>
          </a:prstGeom>
        </p:spPr>
      </p:pic>
    </p:spTree>
    <p:extLst>
      <p:ext uri="{BB962C8B-B14F-4D97-AF65-F5344CB8AC3E}">
        <p14:creationId xmlns:p14="http://schemas.microsoft.com/office/powerpoint/2010/main" val="206939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DCB669F-9A07-29CB-5137-06A0BFE80CAF}"/>
              </a:ext>
            </a:extLst>
          </p:cNvPr>
          <p:cNvSpPr txBox="1"/>
          <p:nvPr/>
        </p:nvSpPr>
        <p:spPr>
          <a:xfrm>
            <a:off x="3059975" y="2550944"/>
            <a:ext cx="7795259" cy="2246769"/>
          </a:xfrm>
          <a:prstGeom prst="rect">
            <a:avLst/>
          </a:prstGeom>
          <a:noFill/>
        </p:spPr>
        <p:txBody>
          <a:bodyPr wrap="square">
            <a:spAutoFit/>
          </a:bodyPr>
          <a:lstStyle/>
          <a:p>
            <a:r>
              <a:rPr lang="en-US" sz="2000" b="0" i="0" dirty="0">
                <a:solidFill>
                  <a:schemeClr val="accent1">
                    <a:lumMod val="75000"/>
                  </a:schemeClr>
                </a:solidFill>
                <a:effectLst/>
                <a:latin typeface="söhne"/>
              </a:rPr>
              <a:t>In summary, our synchronization method ensures the secure and fair transport of the German and Italian teams to the stadium for the FIFA World Cup 2006 semifinal. By carefully managing tram occupancy, we prioritize a balanced mix of nationalities, promoting harmony and equality in the transportation process. This solution aims to contribute to a positive and inclusive experience for all involved in this prestigious sporting event. </a:t>
            </a:r>
            <a:endParaRPr lang="en-US" sz="2000" dirty="0">
              <a:solidFill>
                <a:schemeClr val="accent1">
                  <a:lumMod val="75000"/>
                </a:schemeClr>
              </a:solidFill>
            </a:endParaRPr>
          </a:p>
        </p:txBody>
      </p:sp>
      <p:sp>
        <p:nvSpPr>
          <p:cNvPr id="22" name="TextBox 21">
            <a:extLst>
              <a:ext uri="{FF2B5EF4-FFF2-40B4-BE49-F238E27FC236}">
                <a16:creationId xmlns:a16="http://schemas.microsoft.com/office/drawing/2014/main" id="{0CA1F33C-257C-9BA7-6F61-4EDE340074F2}"/>
              </a:ext>
            </a:extLst>
          </p:cNvPr>
          <p:cNvSpPr txBox="1"/>
          <p:nvPr/>
        </p:nvSpPr>
        <p:spPr>
          <a:xfrm>
            <a:off x="3059975" y="992777"/>
            <a:ext cx="6139543" cy="1107996"/>
          </a:xfrm>
          <a:prstGeom prst="rect">
            <a:avLst/>
          </a:prstGeom>
          <a:noFill/>
        </p:spPr>
        <p:txBody>
          <a:bodyPr wrap="square" rtlCol="0">
            <a:spAutoFit/>
          </a:bodyPr>
          <a:lstStyle/>
          <a:p>
            <a:r>
              <a:rPr lang="en-US" sz="6600" b="1" dirty="0">
                <a:solidFill>
                  <a:schemeClr val="accent3">
                    <a:lumMod val="75000"/>
                  </a:schemeClr>
                </a:solidFill>
                <a:latin typeface="Abadi Extra Light" panose="020F0502020204030204" pitchFamily="34" charset="0"/>
              </a:rPr>
              <a:t>CONCLUS!ON</a:t>
            </a:r>
            <a:endParaRPr lang="en-US" b="1" dirty="0">
              <a:solidFill>
                <a:schemeClr val="accent3">
                  <a:lumMod val="75000"/>
                </a:schemeClr>
              </a:solidFill>
              <a:latin typeface="Abadi Extra Light" panose="020F0502020204030204" pitchFamily="34" charset="0"/>
            </a:endParaRPr>
          </a:p>
        </p:txBody>
      </p:sp>
    </p:spTree>
    <p:extLst>
      <p:ext uri="{BB962C8B-B14F-4D97-AF65-F5344CB8AC3E}">
        <p14:creationId xmlns:p14="http://schemas.microsoft.com/office/powerpoint/2010/main" val="167207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3352799" y="1074057"/>
            <a:ext cx="5647509" cy="2387600"/>
          </a:xfrm>
        </p:spPr>
        <p:txBody>
          <a:bodyPr/>
          <a:lstStyle/>
          <a:p>
            <a:r>
              <a:rPr lang="en-US" dirty="0"/>
              <a:t>    THANK YOU</a:t>
            </a:r>
          </a:p>
        </p:txBody>
      </p:sp>
      <p:pic>
        <p:nvPicPr>
          <p:cNvPr id="6" name="Picture 8" descr="Classic soccer ball or football 15082027 PNG">
            <a:extLst>
              <a:ext uri="{FF2B5EF4-FFF2-40B4-BE49-F238E27FC236}">
                <a16:creationId xmlns:a16="http://schemas.microsoft.com/office/drawing/2014/main" id="{479704BE-E791-D30F-DA33-43048BC06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3560" y="3461657"/>
            <a:ext cx="3629297" cy="362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 id="{F7F8C356-31EF-4F77-9327-20EDE6871B3D}" vid="{7DADADB3-66BB-48D3-AA25-3DEAB7CAA1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19A930-1B99-4E6A-8FC0-F4EC96DB90C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80DA2CF-4896-4B03-AE27-7F4BBB1B6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8D7BA3-8A6F-4F51-B1EE-3B01AA004FC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{95CC6AAC-1813-47FE-8F5C-794A591099E3}tf33968143_win32</Template>
  <TotalTime>68</TotalTime>
  <Words>422</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Abadi Extra Light</vt:lpstr>
      <vt:lpstr>Aptos Display</vt:lpstr>
      <vt:lpstr>Arial</vt:lpstr>
      <vt:lpstr>Avenir Next LT Pro</vt:lpstr>
      <vt:lpstr>Calibri</vt:lpstr>
      <vt:lpstr>Söhne</vt:lpstr>
      <vt:lpstr>Söhne</vt:lpstr>
      <vt:lpstr>Wingdings</vt:lpstr>
      <vt:lpstr>Office Theme</vt:lpstr>
      <vt:lpstr>Synchronization Method for Tram Boarding</vt:lpstr>
      <vt:lpstr>Presentation by GROUP – 7</vt:lpstr>
      <vt:lpstr>Used Concept</vt:lpstr>
      <vt:lpstr>Problem Overview</vt:lpstr>
      <vt:lpstr>German Thread</vt:lpstr>
      <vt:lpstr>Italian Thread</vt:lpstr>
      <vt:lpstr>Main Function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Synchronization Method for Tram Boarding</dc:title>
  <dc:creator>AILAB License3</dc:creator>
  <cp:lastModifiedBy>AILAB License3</cp:lastModifiedBy>
  <cp:revision>4</cp:revision>
  <dcterms:created xsi:type="dcterms:W3CDTF">2023-12-26T08:39:51Z</dcterms:created>
  <dcterms:modified xsi:type="dcterms:W3CDTF">2023-12-26T09:48:21Z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